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409" r:id="rId3"/>
    <p:sldId id="408" r:id="rId4"/>
    <p:sldId id="410" r:id="rId5"/>
    <p:sldId id="414" r:id="rId6"/>
    <p:sldId id="412" r:id="rId7"/>
    <p:sldId id="413" r:id="rId8"/>
    <p:sldId id="415" r:id="rId9"/>
  </p:sldIdLst>
  <p:sldSz cx="9906000" cy="6858000" type="A4"/>
  <p:notesSz cx="6858000" cy="9144000"/>
  <p:defaultTextStyle>
    <a:defPPr>
      <a:defRPr lang="en-US"/>
    </a:defPPr>
    <a:lvl1pPr marL="0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E8F7"/>
    <a:srgbClr val="97ABC3"/>
    <a:srgbClr val="CDD9E6"/>
    <a:srgbClr val="3A669B"/>
    <a:srgbClr val="CCE1FB"/>
    <a:srgbClr val="97BAE4"/>
    <a:srgbClr val="F3F8FF"/>
    <a:srgbClr val="1D4A7F"/>
    <a:srgbClr val="1A416F"/>
    <a:srgbClr val="4A87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0" autoAdjust="0"/>
    <p:restoredTop sz="94714"/>
  </p:normalViewPr>
  <p:slideViewPr>
    <p:cSldViewPr snapToGrid="0" snapToObjects="1">
      <p:cViewPr varScale="1">
        <p:scale>
          <a:sx n="151" d="100"/>
          <a:sy n="151" d="100"/>
        </p:scale>
        <p:origin x="608" y="200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5B648-7B51-B143-BE51-B50DADF35D67}" type="datetimeFigureOut">
              <a:rPr lang="en-US" smtClean="0"/>
              <a:t>10/28/18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F7639-1545-EC42-B10D-BC1D6A9A9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1705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AF716-5F71-2444-A84C-4AC39A11257C}" type="datetimeFigureOut">
              <a:rPr lang="en-US" smtClean="0"/>
              <a:t>10/28/18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4088" y="685800"/>
            <a:ext cx="4951412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1A584-7025-D142-9978-EEE63249F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6342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1A584-7025-D142-9978-EEE63249F3C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560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.imag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7715" y="5179030"/>
            <a:ext cx="4333669" cy="896906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rgbClr val="558ED5"/>
                </a:solidFill>
              </a:defRPr>
            </a:lvl1pPr>
          </a:lstStyle>
          <a:p>
            <a:r>
              <a:rPr lang="de-CH" dirty="0" err="1"/>
              <a:t>presentation</a:t>
            </a:r>
            <a:r>
              <a:rPr lang="de-CH" dirty="0"/>
              <a:t>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57605" y="5300083"/>
            <a:ext cx="3553095" cy="654800"/>
          </a:xfrm>
        </p:spPr>
        <p:txBody>
          <a:bodyPr anchor="ctr"/>
          <a:lstStyle>
            <a:lvl1pPr marL="0" indent="0" algn="l">
              <a:buNone/>
              <a:defRPr baseline="0">
                <a:solidFill>
                  <a:schemeClr val="tx1">
                    <a:tint val="75000"/>
                  </a:schemeClr>
                </a:solidFill>
              </a:defRPr>
            </a:lvl1pPr>
            <a:lvl2pPr marL="51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9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err="1"/>
              <a:t>master</a:t>
            </a:r>
            <a:r>
              <a:rPr lang="de-CH" dirty="0"/>
              <a:t> </a:t>
            </a:r>
            <a:r>
              <a:rPr lang="de-CH" dirty="0" err="1"/>
              <a:t>subtitle</a:t>
            </a:r>
            <a:r>
              <a:rPr lang="de-CH" dirty="0"/>
              <a:t>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5300" y="6356352"/>
            <a:ext cx="2889250" cy="365125"/>
          </a:xfrm>
        </p:spPr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pic>
        <p:nvPicPr>
          <p:cNvPr id="7" name="pasted-image-filtered.png"/>
          <p:cNvPicPr/>
          <p:nvPr userDrawn="1"/>
        </p:nvPicPr>
        <p:blipFill>
          <a:blip r:embed="rId2">
            <a:extLst/>
          </a:blip>
          <a:srcRect t="11090" b="11090"/>
          <a:stretch>
            <a:fillRect/>
          </a:stretch>
        </p:blipFill>
        <p:spPr>
          <a:xfrm>
            <a:off x="-18128" y="0"/>
            <a:ext cx="9924128" cy="467012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9" name="Straight Connector 8"/>
          <p:cNvCxnSpPr/>
          <p:nvPr userDrawn="1"/>
        </p:nvCxnSpPr>
        <p:spPr>
          <a:xfrm>
            <a:off x="5649231" y="5036959"/>
            <a:ext cx="0" cy="11810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315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.pur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2130427"/>
            <a:ext cx="8420100" cy="1470025"/>
          </a:xfrm>
        </p:spPr>
        <p:txBody>
          <a:bodyPr/>
          <a:lstStyle>
            <a:lvl1pPr algn="l"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" y="3886200"/>
            <a:ext cx="69342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1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9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5300" y="6356352"/>
            <a:ext cx="2889250" cy="365125"/>
          </a:xfrm>
        </p:spPr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30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.singl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58ED5"/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5300" y="1739900"/>
            <a:ext cx="8915400" cy="4292083"/>
          </a:xfrm>
        </p:spPr>
        <p:txBody>
          <a:bodyPr/>
          <a:lstStyle>
            <a:lvl1pPr marL="270000" indent="-270000">
              <a:defRPr/>
            </a:lvl1pPr>
            <a:lvl2pPr marL="612000" indent="-270000">
              <a:defRPr/>
            </a:lvl2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0862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.blank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58ED5"/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27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.bullet.image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asted-image-filtered.png"/>
          <p:cNvPicPr/>
          <p:nvPr userDrawn="1"/>
        </p:nvPicPr>
        <p:blipFill>
          <a:blip r:embed="rId2">
            <a:extLst/>
          </a:blip>
          <a:srcRect l="46352" r="3618"/>
          <a:stretch>
            <a:fillRect/>
          </a:stretch>
        </p:blipFill>
        <p:spPr>
          <a:xfrm>
            <a:off x="5150239" y="0"/>
            <a:ext cx="4755763" cy="68580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0" name="Straight Connector 9"/>
          <p:cNvCxnSpPr/>
          <p:nvPr userDrawn="1"/>
        </p:nvCxnSpPr>
        <p:spPr>
          <a:xfrm>
            <a:off x="495299" y="1502964"/>
            <a:ext cx="440247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95300" y="1709738"/>
            <a:ext cx="4402138" cy="4514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74639"/>
            <a:ext cx="4402138" cy="11430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CH" dirty="0" err="1"/>
              <a:t>sub</a:t>
            </a:r>
            <a:r>
              <a:rPr lang="de-CH" dirty="0"/>
              <a:t> title </a:t>
            </a:r>
            <a:r>
              <a:rPr lang="de-CH" dirty="0" err="1"/>
              <a:t>topic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01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.picture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sted-image-filtered.png"/>
          <p:cNvPicPr/>
          <p:nvPr userDrawn="1"/>
        </p:nvPicPr>
        <p:blipFill>
          <a:blip r:embed="rId2">
            <a:extLst/>
          </a:blip>
          <a:srcRect l="571" r="571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001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.spil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asted-image-filtered.png"/>
          <p:cNvPicPr/>
          <p:nvPr userDrawn="1"/>
        </p:nvPicPr>
        <p:blipFill>
          <a:blip r:embed="rId2">
            <a:extLst/>
          </a:blip>
          <a:srcRect l="20169" r="20169"/>
          <a:stretch>
            <a:fillRect/>
          </a:stretch>
        </p:blipFill>
        <p:spPr>
          <a:xfrm>
            <a:off x="6971493" y="3172058"/>
            <a:ext cx="2439208" cy="2620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-filtered.png"/>
          <p:cNvPicPr/>
          <p:nvPr userDrawn="1"/>
        </p:nvPicPr>
        <p:blipFill>
          <a:blip r:embed="rId3">
            <a:extLst/>
          </a:blip>
          <a:srcRect l="31232" r="31232"/>
          <a:stretch>
            <a:fillRect/>
          </a:stretch>
        </p:blipFill>
        <p:spPr>
          <a:xfrm>
            <a:off x="6971493" y="378676"/>
            <a:ext cx="2439208" cy="257784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-filtered.png"/>
          <p:cNvPicPr/>
          <p:nvPr userDrawn="1"/>
        </p:nvPicPr>
        <p:blipFill>
          <a:blip r:embed="rId4">
            <a:extLst/>
          </a:blip>
          <a:srcRect l="11098" r="11098"/>
          <a:stretch>
            <a:fillRect/>
          </a:stretch>
        </p:blipFill>
        <p:spPr>
          <a:xfrm>
            <a:off x="495301" y="378676"/>
            <a:ext cx="6230380" cy="54143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5616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gnatures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dirty="0" err="1"/>
              <a:t>Signatures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digitalconcepts.io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549402"/>
            <a:ext cx="8915400" cy="4525963"/>
          </a:xfrm>
        </p:spPr>
        <p:txBody>
          <a:bodyPr>
            <a:noAutofit/>
          </a:bodyPr>
          <a:lstStyle>
            <a:lvl1pPr>
              <a:defRPr baseline="0"/>
            </a:lvl1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We are looking forward to support you in this challenging project.</a:t>
            </a:r>
            <a:br>
              <a:rPr lang="en-GB" sz="1400" spc="20" dirty="0"/>
            </a:br>
            <a:r>
              <a:rPr lang="en-GB" sz="1400" spc="20" dirty="0"/>
              <a:t/>
            </a:r>
            <a:br>
              <a:rPr lang="en-GB" sz="1400" spc="20" dirty="0"/>
            </a:br>
            <a:r>
              <a:rPr lang="en-GB" sz="1400" spc="20" dirty="0"/>
              <a:t>Agreed: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Digital Concepts Basel AG	Customer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GB" sz="1400" spc="2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				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Basle, October 6</a:t>
            </a:r>
            <a:r>
              <a:rPr lang="en-GB" sz="1400" spc="20" baseline="30000" dirty="0"/>
              <a:t>th</a:t>
            </a:r>
            <a:r>
              <a:rPr lang="en-GB" sz="1400" spc="20" dirty="0"/>
              <a:t>, 2015		Nicosia, October 6</a:t>
            </a:r>
            <a:r>
              <a:rPr lang="en-GB" sz="1400" spc="20" baseline="30000" dirty="0"/>
              <a:t>th</a:t>
            </a:r>
            <a:r>
              <a:rPr lang="en-GB" sz="1400" spc="20" dirty="0"/>
              <a:t>, 2015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GB" sz="1400" spc="2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______________________	  	_________________________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Peter </a:t>
            </a:r>
            <a:r>
              <a:rPr lang="en-GB" sz="1400" spc="20" dirty="0" err="1"/>
              <a:t>Lazou</a:t>
            </a:r>
            <a:r>
              <a:rPr lang="en-GB" sz="1400" spc="20" dirty="0"/>
              <a:t>, Partner		Customer Name, Title</a:t>
            </a:r>
            <a:br>
              <a:rPr lang="en-GB" sz="1400" spc="20" dirty="0"/>
            </a:br>
            <a:r>
              <a:rPr lang="en-GB" sz="1400" spc="20" dirty="0"/>
              <a:t>Hans-Peter Gier, Partner		</a:t>
            </a:r>
          </a:p>
        </p:txBody>
      </p:sp>
    </p:spTree>
    <p:extLst>
      <p:ext uri="{BB962C8B-B14F-4D97-AF65-F5344CB8AC3E}">
        <p14:creationId xmlns:p14="http://schemas.microsoft.com/office/powerpoint/2010/main" val="50617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144000" tIns="72000" rIns="103163" bIns="51581" rtlCol="0" anchor="ctr">
            <a:normAutofit/>
          </a:bodyPr>
          <a:lstStyle/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180000" tIns="72000" rIns="103163" bIns="72000" rtlCol="0">
            <a:normAutofit/>
          </a:bodyPr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889250" cy="365125"/>
          </a:xfrm>
          <a:prstGeom prst="rect">
            <a:avLst/>
          </a:prstGeom>
        </p:spPr>
        <p:txBody>
          <a:bodyPr vert="horz" lIns="103163" tIns="51581" rIns="103163" bIns="51581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Ubuntu Light"/>
              </a:defRPr>
            </a:lvl1pPr>
          </a:lstStyle>
          <a:p>
            <a:r>
              <a:rPr lang="en-GB" noProof="0"/>
              <a:t>© </a:t>
            </a:r>
            <a:r>
              <a:rPr lang="en-GB" noProof="0" err="1"/>
              <a:t>trustwise.io</a:t>
            </a:r>
            <a:r>
              <a:rPr lang="en-GB" noProof="0"/>
              <a:t> 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103163" tIns="51581" rIns="103163" bIns="51581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Ubuntu Light"/>
              </a:defRPr>
            </a:lvl1pPr>
          </a:lstStyle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28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52" r:id="rId5"/>
    <p:sldLayoutId id="2147483669" r:id="rId6"/>
    <p:sldLayoutId id="2147483670" r:id="rId7"/>
    <p:sldLayoutId id="2147483671" r:id="rId8"/>
  </p:sldLayoutIdLst>
  <p:hf hdr="0" ftr="0"/>
  <p:txStyles>
    <p:titleStyle>
      <a:lvl1pPr algn="l" defTabSz="515813" rtl="0" eaLnBrk="1" latinLnBrk="0" hangingPunct="1">
        <a:spcBef>
          <a:spcPct val="0"/>
        </a:spcBef>
        <a:buNone/>
        <a:defRPr sz="3600" kern="1200">
          <a:solidFill>
            <a:schemeClr val="tx1">
              <a:lumMod val="65000"/>
              <a:lumOff val="35000"/>
            </a:schemeClr>
          </a:solidFill>
          <a:latin typeface="Ubuntu Light"/>
          <a:ea typeface="+mj-ea"/>
          <a:cs typeface="+mj-cs"/>
        </a:defRPr>
      </a:lvl1pPr>
    </p:titleStyle>
    <p:bodyStyle>
      <a:lvl1pPr marL="270000" indent="-270000" algn="l" defTabSz="515813" rtl="0" eaLnBrk="1" latinLnBrk="0" hangingPunct="1">
        <a:spcBef>
          <a:spcPts val="1200"/>
        </a:spcBef>
        <a:spcAft>
          <a:spcPts val="0"/>
        </a:spcAft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1pPr>
      <a:lvl2pPr marL="594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2pPr>
      <a:lvl3pPr marL="882000" indent="-270000" algn="l" defTabSz="515813" rtl="0" eaLnBrk="1" latinLnBrk="0" hangingPunct="1">
        <a:spcBef>
          <a:spcPts val="1200"/>
        </a:spcBef>
        <a:spcAft>
          <a:spcPts val="0"/>
        </a:spcAft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3pPr>
      <a:lvl4pPr marL="1188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4pPr>
      <a:lvl5pPr marL="1494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5pPr>
      <a:lvl6pPr marL="2836972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785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598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4411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813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626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439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252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9065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878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691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504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1" y="5179030"/>
            <a:ext cx="5056084" cy="896906"/>
          </a:xfrm>
        </p:spPr>
        <p:txBody>
          <a:bodyPr>
            <a:normAutofit/>
          </a:bodyPr>
          <a:lstStyle/>
          <a:p>
            <a:r>
              <a:rPr lang="en-GB" dirty="0" err="1"/>
              <a:t>trustwise</a:t>
            </a:r>
            <a:r>
              <a:rPr lang="en-GB" dirty="0"/>
              <a:t> - </a:t>
            </a:r>
            <a:r>
              <a:rPr lang="en-GB" dirty="0" smtClean="0"/>
              <a:t>#</a:t>
            </a:r>
            <a:r>
              <a:rPr lang="en-GB" dirty="0" err="1" smtClean="0"/>
              <a:t>fintech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57605" y="5171129"/>
            <a:ext cx="3553095" cy="1056270"/>
          </a:xfrm>
        </p:spPr>
        <p:txBody>
          <a:bodyPr>
            <a:normAutofit/>
          </a:bodyPr>
          <a:lstStyle/>
          <a:p>
            <a:r>
              <a:rPr lang="en-GB" sz="1600"/>
              <a:t>Swiss Blockchain Platform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98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636839"/>
            <a:ext cx="8915400" cy="1143000"/>
          </a:xfrm>
        </p:spPr>
        <p:txBody>
          <a:bodyPr/>
          <a:lstStyle/>
          <a:p>
            <a:pPr algn="ctr"/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49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3</a:t>
            </a:fld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1955800"/>
            <a:ext cx="8242300" cy="314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474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4</a:t>
            </a:fld>
            <a:endParaRPr lang="en-GB"/>
          </a:p>
        </p:txBody>
      </p:sp>
      <p:grpSp>
        <p:nvGrpSpPr>
          <p:cNvPr id="49" name="Group 48"/>
          <p:cNvGrpSpPr/>
          <p:nvPr/>
        </p:nvGrpSpPr>
        <p:grpSpPr>
          <a:xfrm>
            <a:off x="2809875" y="1957389"/>
            <a:ext cx="5859992" cy="3596216"/>
            <a:chOff x="1651000" y="2127251"/>
            <a:chExt cx="5859992" cy="3596216"/>
          </a:xfrm>
        </p:grpSpPr>
        <p:sp>
          <p:nvSpPr>
            <p:cNvPr id="6" name="Rectangle 5"/>
            <p:cNvSpPr/>
            <p:nvPr/>
          </p:nvSpPr>
          <p:spPr>
            <a:xfrm>
              <a:off x="1651000" y="3500708"/>
              <a:ext cx="90699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Loaner</a:t>
              </a: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877725" y="4953001"/>
              <a:ext cx="128694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Vault Controller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960280" y="2127251"/>
              <a:ext cx="1121830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Smart Contract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604000" y="3500708"/>
              <a:ext cx="90699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Lender</a:t>
              </a:r>
              <a:endParaRPr lang="en-US"/>
            </a:p>
          </p:txBody>
        </p:sp>
        <p:cxnSp>
          <p:nvCxnSpPr>
            <p:cNvPr id="12" name="Straight Arrow Connector 11"/>
            <p:cNvCxnSpPr>
              <a:endCxn id="9" idx="1"/>
            </p:cNvCxnSpPr>
            <p:nvPr/>
          </p:nvCxnSpPr>
          <p:spPr>
            <a:xfrm flipV="1">
              <a:off x="2557992" y="2512484"/>
              <a:ext cx="1402288" cy="1136649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8" idx="0"/>
            </p:cNvCxnSpPr>
            <p:nvPr/>
          </p:nvCxnSpPr>
          <p:spPr>
            <a:xfrm>
              <a:off x="4521195" y="2897717"/>
              <a:ext cx="1" cy="2055284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endCxn id="9" idx="3"/>
            </p:cNvCxnSpPr>
            <p:nvPr/>
          </p:nvCxnSpPr>
          <p:spPr>
            <a:xfrm flipH="1" flipV="1">
              <a:off x="5082110" y="2512484"/>
              <a:ext cx="1501777" cy="1136649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557992" y="3885941"/>
              <a:ext cx="4025895" cy="0"/>
            </a:xfrm>
            <a:prstGeom prst="straightConnector1">
              <a:avLst/>
            </a:prstGeom>
            <a:ln>
              <a:prstDash val="dash"/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8" idx="3"/>
            </p:cNvCxnSpPr>
            <p:nvPr/>
          </p:nvCxnSpPr>
          <p:spPr>
            <a:xfrm flipV="1">
              <a:off x="5164667" y="4089400"/>
              <a:ext cx="1419220" cy="1248834"/>
            </a:xfrm>
            <a:prstGeom prst="straightConnector1">
              <a:avLst/>
            </a:prstGeom>
            <a:ln>
              <a:prstDash val="dash"/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8" idx="1"/>
            </p:cNvCxnSpPr>
            <p:nvPr/>
          </p:nvCxnSpPr>
          <p:spPr>
            <a:xfrm flipH="1" flipV="1">
              <a:off x="2578105" y="4157138"/>
              <a:ext cx="1299620" cy="1181096"/>
            </a:xfrm>
            <a:prstGeom prst="straightConnector1">
              <a:avLst/>
            </a:prstGeom>
            <a:ln>
              <a:prstDash val="dash"/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652992" y="1603446"/>
            <a:ext cx="1286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On-chain</a:t>
            </a:r>
          </a:p>
          <a:p>
            <a:r>
              <a:rPr lang="en-US" dirty="0" smtClean="0"/>
              <a:t>Off-chain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939925" y="1811867"/>
            <a:ext cx="7440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940454" y="2116666"/>
            <a:ext cx="74400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407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BoC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5</a:t>
            </a:fld>
            <a:endParaRPr lang="en-GB"/>
          </a:p>
        </p:txBody>
      </p:sp>
      <p:pic>
        <p:nvPicPr>
          <p:cNvPr id="1026" name="Picture 2" descr="https://ubisafe.org/images/banking-clipart-bank-branch-2.png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767" y="1989667"/>
            <a:ext cx="14859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34" y="4288680"/>
            <a:ext cx="1375833" cy="12545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34666" y="2607635"/>
            <a:ext cx="2836333" cy="230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Secured Loan Revolution with UNBROKABLE</a:t>
            </a:r>
            <a:endParaRPr lang="en-US" sz="36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276600" y="2751667"/>
            <a:ext cx="2971800" cy="723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384550" y="4058513"/>
            <a:ext cx="2863850" cy="6574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20833378">
            <a:off x="3869266" y="4026108"/>
            <a:ext cx="1354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Technology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849123">
            <a:off x="3583539" y="2713470"/>
            <a:ext cx="24658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KYC </a:t>
            </a:r>
            <a:r>
              <a:rPr lang="en-US" smtClean="0"/>
              <a:t>&amp; Legal </a:t>
            </a:r>
            <a:r>
              <a:rPr lang="en-US" dirty="0" smtClean="0"/>
              <a:t>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9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Volume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6</a:t>
            </a:fld>
            <a:endParaRPr lang="en-GB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995517" y="1280318"/>
            <a:ext cx="5914966" cy="381238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369953" y="5570637"/>
                <a:ext cx="516609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charset="0"/>
                        </a:rPr>
                        <m:t>𝑓𝑒𝑒</m:t>
                      </m:r>
                      <m:d>
                        <m:dPr>
                          <m:ctrlPr>
                            <a:rPr lang="en-GB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charset="0"/>
                            </a:rPr>
                            <m:t>𝑎𝑚𝑜𝑢𝑛𝑡</m:t>
                          </m:r>
                          <m:r>
                            <a:rPr lang="en-GB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GB" b="0" i="1" smtClean="0">
                              <a:latin typeface="Cambria Math" charset="0"/>
                            </a:rPr>
                            <m:t>𝑡𝑖𝑚𝑒</m:t>
                          </m:r>
                        </m:e>
                      </m:d>
                      <m:r>
                        <a:rPr lang="en-GB" b="0" i="1" smtClean="0">
                          <a:latin typeface="Cambria Math" charset="0"/>
                        </a:rPr>
                        <m:t>=</m:t>
                      </m:r>
                      <m:r>
                        <a:rPr lang="en-GB" b="0" i="1" smtClean="0">
                          <a:latin typeface="Cambria Math" charset="0"/>
                        </a:rPr>
                        <m:t>𝑑𝑎𝑦𝑠</m:t>
                      </m:r>
                      <m:r>
                        <a:rPr lang="en-GB" b="0" i="1" smtClean="0">
                          <a:latin typeface="Cambria Math" charset="0"/>
                        </a:rPr>
                        <m:t>∗0.01%∗</m:t>
                      </m:r>
                      <m:r>
                        <a:rPr lang="en-GB" b="0" i="1" smtClean="0">
                          <a:latin typeface="Cambria Math" charset="0"/>
                        </a:rPr>
                        <m:t>𝑎𝑚𝑜𝑢𝑛𝑡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9953" y="5570637"/>
                <a:ext cx="5166094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1299" r="-472" b="-3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 flipV="1">
            <a:off x="397933" y="5435600"/>
            <a:ext cx="914400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60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Applications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7</a:t>
            </a:fld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Property </a:t>
            </a:r>
            <a:r>
              <a:rPr lang="en-US" dirty="0"/>
              <a:t>renting </a:t>
            </a:r>
            <a:r>
              <a:rPr lang="en-US" dirty="0" smtClean="0"/>
              <a:t>industry</a:t>
            </a:r>
          </a:p>
          <a:p>
            <a:r>
              <a:rPr lang="en-US" dirty="0" smtClean="0"/>
              <a:t>Courier industry</a:t>
            </a:r>
          </a:p>
          <a:p>
            <a:r>
              <a:rPr lang="en-US" dirty="0" smtClean="0"/>
              <a:t>Other </a:t>
            </a:r>
            <a:r>
              <a:rPr lang="en-US" dirty="0"/>
              <a:t>smart lock based industries</a:t>
            </a:r>
          </a:p>
        </p:txBody>
      </p:sp>
    </p:spTree>
    <p:extLst>
      <p:ext uri="{BB962C8B-B14F-4D97-AF65-F5344CB8AC3E}">
        <p14:creationId xmlns:p14="http://schemas.microsoft.com/office/powerpoint/2010/main" val="1652805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-2"/>
            <a:ext cx="3903133" cy="4865905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© trustwise.io ag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73616" y="-8469"/>
            <a:ext cx="8915400" cy="6858000"/>
          </a:xfrm>
        </p:spPr>
        <p:txBody>
          <a:bodyPr/>
          <a:lstStyle/>
          <a:p>
            <a:pPr algn="ctr"/>
            <a:r>
              <a:rPr lang="en-US" smtClean="0"/>
              <a:t>Thank you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189499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concepts.io">
  <a:themeElements>
    <a:clrScheme name="Custom 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72550</TotalTime>
  <Words>81</Words>
  <Application>Microsoft Macintosh PowerPoint</Application>
  <PresentationFormat>A4 Paper (210x297 mm)</PresentationFormat>
  <Paragraphs>38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Cambria Math</vt:lpstr>
      <vt:lpstr>Ubuntu Light</vt:lpstr>
      <vt:lpstr>Arial</vt:lpstr>
      <vt:lpstr>digitalconcepts.io</vt:lpstr>
      <vt:lpstr>trustwise - #fintech</vt:lpstr>
      <vt:lpstr>Demo Time</vt:lpstr>
      <vt:lpstr>The Team</vt:lpstr>
      <vt:lpstr>Architecture</vt:lpstr>
      <vt:lpstr>BoC Integration</vt:lpstr>
      <vt:lpstr>Market Volume</vt:lpstr>
      <vt:lpstr>Other Applications</vt:lpstr>
      <vt:lpstr>Thank you</vt:lpstr>
    </vt:vector>
  </TitlesOfParts>
  <Manager/>
  <Company>Serach Concepts AG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Hans-Peter Gier</dc:creator>
  <cp:keywords/>
  <dc:description/>
  <cp:lastModifiedBy>Microsoft Office User</cp:lastModifiedBy>
  <cp:revision>499</cp:revision>
  <cp:lastPrinted>2017-12-12T19:20:53Z</cp:lastPrinted>
  <dcterms:created xsi:type="dcterms:W3CDTF">2015-09-30T06:58:52Z</dcterms:created>
  <dcterms:modified xsi:type="dcterms:W3CDTF">2018-10-28T14:21:05Z</dcterms:modified>
  <cp:category/>
</cp:coreProperties>
</file>